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1" r:id="rId9"/>
    <p:sldId id="268" r:id="rId10"/>
  </p:sldIdLst>
  <p:sldSz cx="18288000" cy="10287000"/>
  <p:notesSz cx="6858000" cy="9144000"/>
  <p:embeddedFontLst>
    <p:embeddedFont>
      <p:font typeface="Russo One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layfair Display" panose="020B0604020202020204" charset="-52"/>
      <p:regular r:id="rId17"/>
      <p:bold r:id="rId18"/>
      <p:italic r:id="rId19"/>
      <p:boldItalic r:id="rId20"/>
    </p:embeddedFont>
    <p:embeddedFont>
      <p:font typeface="Playfair Display ExtraBold" panose="020B0604020202020204" charset="-52"/>
      <p:bold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2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4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95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89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1743350" y="1386950"/>
            <a:ext cx="14765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3610200" y="4967400"/>
            <a:ext cx="11067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1479750" y="1484575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5029200" y="4429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1724261" y="639125"/>
            <a:ext cx="148833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5257788" y="718006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4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1479750" y="1484575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866624" y="4354725"/>
            <a:ext cx="5786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2"/>
          </p:nvPr>
        </p:nvSpPr>
        <p:spPr>
          <a:xfrm>
            <a:off x="9871005" y="4354725"/>
            <a:ext cx="5786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1479750" y="1484575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248838" y="4877900"/>
            <a:ext cx="5788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9248568" y="4877900"/>
            <a:ext cx="5790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479750" y="1484575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1692875" y="2409750"/>
            <a:ext cx="14916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Font typeface="Playfair Display"/>
              <a:buNone/>
              <a:defRPr sz="9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Font typeface="Playfair Display"/>
              <a:buNone/>
              <a:defRPr sz="9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Font typeface="Playfair Display"/>
              <a:buNone/>
              <a:defRPr sz="9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Font typeface="Playfair Display"/>
              <a:buNone/>
              <a:defRPr sz="9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Font typeface="Playfair Display"/>
              <a:buNone/>
              <a:defRPr sz="9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Font typeface="Playfair Display"/>
              <a:buNone/>
              <a:defRPr sz="9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Font typeface="Playfair Display"/>
              <a:buNone/>
              <a:defRPr sz="9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Font typeface="Playfair Display"/>
              <a:buNone/>
              <a:defRPr sz="9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9073825" y="4361075"/>
            <a:ext cx="5759400" cy="4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3454775" y="4361075"/>
            <a:ext cx="54324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1470895" y="2967675"/>
            <a:ext cx="15346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34" name="Google Shape;34;p10"/>
          <p:cNvSpPr>
            <a:spLocks noGrp="1"/>
          </p:cNvSpPr>
          <p:nvPr>
            <p:ph type="pic" idx="2"/>
          </p:nvPr>
        </p:nvSpPr>
        <p:spPr>
          <a:xfrm>
            <a:off x="11209324" y="4572000"/>
            <a:ext cx="5105400" cy="38289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2513088" y="47410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79750" y="1484575"/>
            <a:ext cx="15328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Playfair Display"/>
              <a:buNone/>
              <a:defRPr sz="9000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29200" y="4429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•"/>
              <a:defRPr sz="24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–"/>
              <a:defRPr sz="24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•"/>
              <a:defRPr sz="24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–"/>
              <a:defRPr sz="24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»"/>
              <a:defRPr sz="24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•"/>
              <a:defRPr sz="24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•"/>
              <a:defRPr sz="24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•"/>
              <a:defRPr sz="24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•"/>
              <a:defRPr sz="24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f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f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DCD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2058"/>
            <a:ext cx="18288000" cy="1026914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/>
          <p:nvPr/>
        </p:nvSpPr>
        <p:spPr>
          <a:xfrm>
            <a:off x="2897111" y="3687779"/>
            <a:ext cx="13258799" cy="579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06995"/>
              </a:lnSpc>
            </a:pPr>
            <a:r>
              <a:rPr lang="ru-RU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Формирование культуры здоровья обучающихся на всех этапах их обучения</a:t>
            </a:r>
            <a:endParaRPr sz="8800" dirty="0">
              <a:solidFill>
                <a:schemeClr val="tx1">
                  <a:lumMod val="75000"/>
                  <a:lumOff val="25000"/>
                </a:schemeClr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329" y="1397000"/>
            <a:ext cx="4860364" cy="15474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DCD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2058"/>
            <a:ext cx="18288000" cy="1026914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/>
          <p:nvPr/>
        </p:nvSpPr>
        <p:spPr>
          <a:xfrm>
            <a:off x="1149531" y="3687779"/>
            <a:ext cx="16655143" cy="51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06995"/>
              </a:lnSpc>
            </a:pPr>
            <a: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Культура здорового образа жизни:</a:t>
            </a:r>
          </a:p>
          <a:p>
            <a:pPr lvl="0" algn="ctr">
              <a:lnSpc>
                <a:spcPct val="106995"/>
              </a:lnSpc>
            </a:pPr>
            <a:endParaRPr lang="ru-RU" sz="7200" dirty="0" smtClean="0">
              <a:solidFill>
                <a:schemeClr val="tx1">
                  <a:lumMod val="75000"/>
                  <a:lumOff val="25000"/>
                </a:schemeClr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marL="857250" lvl="0" indent="-857250">
              <a:lnSpc>
                <a:spcPct val="106995"/>
              </a:lnSpc>
              <a:buFont typeface="Arial" panose="020B0604020202020204" pitchFamily="34" charset="0"/>
              <a:buChar char="•"/>
            </a:pPr>
            <a:r>
              <a:rPr lang="ru-RU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o One"/>
                <a:ea typeface="Russo One"/>
                <a:cs typeface="Russo One"/>
                <a:sym typeface="Russo One"/>
              </a:rPr>
              <a:t>Физическая 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Russo One"/>
                <a:ea typeface="Russo One"/>
                <a:cs typeface="Russo One"/>
                <a:sym typeface="Russo One"/>
              </a:rPr>
              <a:t>активность</a:t>
            </a:r>
            <a:r>
              <a:rPr lang="ru-RU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</a:p>
          <a:p>
            <a:pPr marL="857250" lvl="0" indent="-857250">
              <a:lnSpc>
                <a:spcPct val="106995"/>
              </a:lnSpc>
              <a:buFont typeface="Arial" panose="020B0604020202020204" pitchFamily="34" charset="0"/>
              <a:buChar char="•"/>
            </a:pPr>
            <a:r>
              <a:rPr lang="ru-RU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o One"/>
                <a:ea typeface="Russo One"/>
                <a:cs typeface="Russo One"/>
                <a:sym typeface="Russo One"/>
              </a:rPr>
              <a:t>Правильное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Russo One"/>
                <a:ea typeface="Russo One"/>
                <a:cs typeface="Russo One"/>
                <a:sym typeface="Russo One"/>
              </a:rPr>
              <a:t>, сбалансированное </a:t>
            </a:r>
            <a:r>
              <a:rPr lang="ru-RU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o One"/>
                <a:ea typeface="Russo One"/>
                <a:cs typeface="Russo One"/>
                <a:sym typeface="Russo One"/>
              </a:rPr>
              <a:t>питание</a:t>
            </a:r>
          </a:p>
          <a:p>
            <a:pPr marL="857250" lvl="0" indent="-857250">
              <a:lnSpc>
                <a:spcPct val="106995"/>
              </a:lnSpc>
              <a:buFont typeface="Arial" panose="020B0604020202020204" pitchFamily="34" charset="0"/>
              <a:buChar char="•"/>
            </a:pPr>
            <a:r>
              <a:rPr lang="ru-RU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o One"/>
                <a:ea typeface="Russo One"/>
                <a:cs typeface="Russo One"/>
                <a:sym typeface="Russo One"/>
              </a:rPr>
              <a:t>Гигиенический уход</a:t>
            </a:r>
          </a:p>
          <a:p>
            <a:pPr marL="857250" lvl="0" indent="-857250">
              <a:lnSpc>
                <a:spcPct val="106995"/>
              </a:lnSpc>
              <a:buFont typeface="Arial" panose="020B0604020202020204" pitchFamily="34" charset="0"/>
              <a:buChar char="•"/>
            </a:pPr>
            <a:r>
              <a:rPr lang="ru-RU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usso One"/>
                <a:ea typeface="Russo One"/>
                <a:cs typeface="Russo One"/>
                <a:sym typeface="Russo One"/>
              </a:rPr>
              <a:t>Стрессоустойчивость 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Russo One"/>
                <a:ea typeface="Russo One"/>
                <a:cs typeface="Russo One"/>
                <a:sym typeface="Russo One"/>
              </a:rPr>
              <a:t>и профилактика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usso One"/>
                <a:ea typeface="Russo One"/>
                <a:cs typeface="Russo One"/>
                <a:sym typeface="Russo One"/>
              </a:rPr>
              <a:t>дезадаптации</a:t>
            </a:r>
            <a:endParaRPr sz="4200" dirty="0">
              <a:solidFill>
                <a:schemeClr val="tx1">
                  <a:lumMod val="75000"/>
                  <a:lumOff val="25000"/>
                </a:schemeClr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329" y="1397000"/>
            <a:ext cx="4860364" cy="15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DC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30"/>
            <a:ext cx="18288000" cy="102691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2"/>
          <p:cNvGrpSpPr/>
          <p:nvPr/>
        </p:nvGrpSpPr>
        <p:grpSpPr>
          <a:xfrm>
            <a:off x="12691322" y="3810000"/>
            <a:ext cx="5116513" cy="4729904"/>
            <a:chOff x="0" y="-38100"/>
            <a:chExt cx="1079447" cy="1043479"/>
          </a:xfrm>
        </p:grpSpPr>
        <p:sp>
          <p:nvSpPr>
            <p:cNvPr id="57" name="Google Shape;57;p12"/>
            <p:cNvSpPr/>
            <p:nvPr/>
          </p:nvSpPr>
          <p:spPr>
            <a:xfrm>
              <a:off x="0" y="0"/>
              <a:ext cx="1079447" cy="1005379"/>
            </a:xfrm>
            <a:custGeom>
              <a:avLst/>
              <a:gdLst/>
              <a:ahLst/>
              <a:cxnLst/>
              <a:rect l="l" t="t" r="r" b="b"/>
              <a:pathLst>
                <a:path w="1079447" h="1005379" extrusionOk="0">
                  <a:moveTo>
                    <a:pt x="96337" y="0"/>
                  </a:moveTo>
                  <a:lnTo>
                    <a:pt x="983111" y="0"/>
                  </a:lnTo>
                  <a:cubicBezTo>
                    <a:pt x="1036316" y="0"/>
                    <a:pt x="1079447" y="43131"/>
                    <a:pt x="1079447" y="96337"/>
                  </a:cubicBezTo>
                  <a:lnTo>
                    <a:pt x="1079447" y="909042"/>
                  </a:lnTo>
                  <a:cubicBezTo>
                    <a:pt x="1079447" y="962247"/>
                    <a:pt x="1036316" y="1005379"/>
                    <a:pt x="983111" y="1005379"/>
                  </a:cubicBezTo>
                  <a:lnTo>
                    <a:pt x="96337" y="1005379"/>
                  </a:lnTo>
                  <a:cubicBezTo>
                    <a:pt x="43131" y="1005379"/>
                    <a:pt x="0" y="962247"/>
                    <a:pt x="0" y="909042"/>
                  </a:cubicBezTo>
                  <a:lnTo>
                    <a:pt x="0" y="96337"/>
                  </a:lnTo>
                  <a:cubicBezTo>
                    <a:pt x="0" y="43131"/>
                    <a:pt x="43131" y="0"/>
                    <a:pt x="96337" y="0"/>
                  </a:cubicBezTo>
                  <a:close/>
                </a:path>
              </a:pathLst>
            </a:custGeom>
            <a:solidFill>
              <a:srgbClr val="2EA9A9"/>
            </a:soli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2"/>
            <p:cNvSpPr txBox="1"/>
            <p:nvPr/>
          </p:nvSpPr>
          <p:spPr>
            <a:xfrm>
              <a:off x="0" y="-38100"/>
              <a:ext cx="1079447" cy="104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12"/>
          <p:cNvGrpSpPr/>
          <p:nvPr/>
        </p:nvGrpSpPr>
        <p:grpSpPr>
          <a:xfrm>
            <a:off x="890250" y="3810000"/>
            <a:ext cx="5538368" cy="4729905"/>
            <a:chOff x="0" y="-38100"/>
            <a:chExt cx="1079447" cy="1043479"/>
          </a:xfrm>
        </p:grpSpPr>
        <p:sp>
          <p:nvSpPr>
            <p:cNvPr id="64" name="Google Shape;64;p12"/>
            <p:cNvSpPr/>
            <p:nvPr/>
          </p:nvSpPr>
          <p:spPr>
            <a:xfrm>
              <a:off x="0" y="0"/>
              <a:ext cx="1079447" cy="1005379"/>
            </a:xfrm>
            <a:custGeom>
              <a:avLst/>
              <a:gdLst/>
              <a:ahLst/>
              <a:cxnLst/>
              <a:rect l="l" t="t" r="r" b="b"/>
              <a:pathLst>
                <a:path w="1079447" h="1005379" extrusionOk="0">
                  <a:moveTo>
                    <a:pt x="96337" y="0"/>
                  </a:moveTo>
                  <a:lnTo>
                    <a:pt x="983111" y="0"/>
                  </a:lnTo>
                  <a:cubicBezTo>
                    <a:pt x="1036316" y="0"/>
                    <a:pt x="1079447" y="43131"/>
                    <a:pt x="1079447" y="96337"/>
                  </a:cubicBezTo>
                  <a:lnTo>
                    <a:pt x="1079447" y="909042"/>
                  </a:lnTo>
                  <a:cubicBezTo>
                    <a:pt x="1079447" y="962247"/>
                    <a:pt x="1036316" y="1005379"/>
                    <a:pt x="983111" y="1005379"/>
                  </a:cubicBezTo>
                  <a:lnTo>
                    <a:pt x="96337" y="1005379"/>
                  </a:lnTo>
                  <a:cubicBezTo>
                    <a:pt x="43131" y="1005379"/>
                    <a:pt x="0" y="962247"/>
                    <a:pt x="0" y="909042"/>
                  </a:cubicBezTo>
                  <a:lnTo>
                    <a:pt x="0" y="96337"/>
                  </a:lnTo>
                  <a:cubicBezTo>
                    <a:pt x="0" y="43131"/>
                    <a:pt x="43131" y="0"/>
                    <a:pt x="96337" y="0"/>
                  </a:cubicBezTo>
                  <a:close/>
                </a:path>
              </a:pathLst>
            </a:custGeom>
            <a:solidFill>
              <a:srgbClr val="2EA9A9"/>
            </a:soli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2"/>
            <p:cNvSpPr txBox="1"/>
            <p:nvPr/>
          </p:nvSpPr>
          <p:spPr>
            <a:xfrm>
              <a:off x="0" y="-38100"/>
              <a:ext cx="1079447" cy="104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12"/>
          <p:cNvGrpSpPr/>
          <p:nvPr/>
        </p:nvGrpSpPr>
        <p:grpSpPr>
          <a:xfrm>
            <a:off x="6747705" y="3810000"/>
            <a:ext cx="5495095" cy="4729904"/>
            <a:chOff x="0" y="-38100"/>
            <a:chExt cx="1079447" cy="1043479"/>
          </a:xfrm>
        </p:grpSpPr>
        <p:sp>
          <p:nvSpPr>
            <p:cNvPr id="71" name="Google Shape;71;p12"/>
            <p:cNvSpPr/>
            <p:nvPr/>
          </p:nvSpPr>
          <p:spPr>
            <a:xfrm>
              <a:off x="0" y="0"/>
              <a:ext cx="1079447" cy="1005379"/>
            </a:xfrm>
            <a:custGeom>
              <a:avLst/>
              <a:gdLst/>
              <a:ahLst/>
              <a:cxnLst/>
              <a:rect l="l" t="t" r="r" b="b"/>
              <a:pathLst>
                <a:path w="1079447" h="1005379" extrusionOk="0">
                  <a:moveTo>
                    <a:pt x="96337" y="0"/>
                  </a:moveTo>
                  <a:lnTo>
                    <a:pt x="983111" y="0"/>
                  </a:lnTo>
                  <a:cubicBezTo>
                    <a:pt x="1036316" y="0"/>
                    <a:pt x="1079447" y="43131"/>
                    <a:pt x="1079447" y="96337"/>
                  </a:cubicBezTo>
                  <a:lnTo>
                    <a:pt x="1079447" y="909042"/>
                  </a:lnTo>
                  <a:cubicBezTo>
                    <a:pt x="1079447" y="962247"/>
                    <a:pt x="1036316" y="1005379"/>
                    <a:pt x="983111" y="1005379"/>
                  </a:cubicBezTo>
                  <a:lnTo>
                    <a:pt x="96337" y="1005379"/>
                  </a:lnTo>
                  <a:cubicBezTo>
                    <a:pt x="43131" y="1005379"/>
                    <a:pt x="0" y="962247"/>
                    <a:pt x="0" y="909042"/>
                  </a:cubicBezTo>
                  <a:lnTo>
                    <a:pt x="0" y="96337"/>
                  </a:lnTo>
                  <a:cubicBezTo>
                    <a:pt x="0" y="43131"/>
                    <a:pt x="43131" y="0"/>
                    <a:pt x="96337" y="0"/>
                  </a:cubicBezTo>
                  <a:close/>
                </a:path>
              </a:pathLst>
            </a:custGeom>
            <a:solidFill>
              <a:srgbClr val="2EA9A9"/>
            </a:soli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2"/>
            <p:cNvSpPr txBox="1"/>
            <p:nvPr/>
          </p:nvSpPr>
          <p:spPr>
            <a:xfrm>
              <a:off x="0" y="-38100"/>
              <a:ext cx="1079447" cy="104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12"/>
          <p:cNvSpPr txBox="1"/>
          <p:nvPr/>
        </p:nvSpPr>
        <p:spPr>
          <a:xfrm>
            <a:off x="890250" y="807139"/>
            <a:ext cx="16507500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4800" b="1" dirty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Культура здорового образа жизни</a:t>
            </a:r>
            <a:r>
              <a:rPr lang="ru-RU" sz="4800" b="1" dirty="0" smtClean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безопасная  </a:t>
            </a:r>
            <a:r>
              <a:rPr lang="ru-RU" sz="4800" b="1" dirty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физическая активность «Перемена в </a:t>
            </a:r>
            <a:r>
              <a:rPr lang="ru-RU" sz="4800" b="1" dirty="0" smtClean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движении»</a:t>
            </a:r>
            <a:endParaRPr sz="48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1314990" y="774985"/>
            <a:ext cx="891202" cy="843300"/>
          </a:xfrm>
          <a:custGeom>
            <a:avLst/>
            <a:gdLst/>
            <a:ahLst/>
            <a:cxnLst/>
            <a:rect l="l" t="t" r="r" b="b"/>
            <a:pathLst>
              <a:path w="891202" h="843300" extrusionOk="0">
                <a:moveTo>
                  <a:pt x="0" y="0"/>
                </a:moveTo>
                <a:lnTo>
                  <a:pt x="891201" y="0"/>
                </a:lnTo>
                <a:lnTo>
                  <a:pt x="891201" y="843300"/>
                </a:lnTo>
                <a:lnTo>
                  <a:pt x="0" y="843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2"/>
          <p:cNvSpPr/>
          <p:nvPr/>
        </p:nvSpPr>
        <p:spPr>
          <a:xfrm>
            <a:off x="15300379" y="8787555"/>
            <a:ext cx="891202" cy="843300"/>
          </a:xfrm>
          <a:custGeom>
            <a:avLst/>
            <a:gdLst/>
            <a:ahLst/>
            <a:cxnLst/>
            <a:rect l="l" t="t" r="r" b="b"/>
            <a:pathLst>
              <a:path w="891202" h="843300" extrusionOk="0">
                <a:moveTo>
                  <a:pt x="0" y="0"/>
                </a:moveTo>
                <a:lnTo>
                  <a:pt x="891202" y="0"/>
                </a:lnTo>
                <a:lnTo>
                  <a:pt x="891202" y="843299"/>
                </a:lnTo>
                <a:lnTo>
                  <a:pt x="0" y="843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54" y="8936331"/>
            <a:ext cx="3446275" cy="1100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6" y="4851588"/>
            <a:ext cx="5407035" cy="2819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73" y="4851588"/>
            <a:ext cx="5373924" cy="2819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563" y="5036026"/>
            <a:ext cx="5074272" cy="24505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DC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30"/>
            <a:ext cx="18288000" cy="1026914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>
            <a:off x="1028700" y="2277995"/>
            <a:ext cx="1108980" cy="1049372"/>
          </a:xfrm>
          <a:custGeom>
            <a:avLst/>
            <a:gdLst/>
            <a:ahLst/>
            <a:cxnLst/>
            <a:rect l="l" t="t" r="r" b="b"/>
            <a:pathLst>
              <a:path w="1108980" h="1049372" extrusionOk="0">
                <a:moveTo>
                  <a:pt x="0" y="0"/>
                </a:moveTo>
                <a:lnTo>
                  <a:pt x="1108980" y="0"/>
                </a:lnTo>
                <a:lnTo>
                  <a:pt x="1108980" y="1049373"/>
                </a:lnTo>
                <a:lnTo>
                  <a:pt x="0" y="1049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>
            <a:off x="9945398" y="7733061"/>
            <a:ext cx="1108980" cy="1049372"/>
          </a:xfrm>
          <a:custGeom>
            <a:avLst/>
            <a:gdLst/>
            <a:ahLst/>
            <a:cxnLst/>
            <a:rect l="l" t="t" r="r" b="b"/>
            <a:pathLst>
              <a:path w="1108980" h="1049372" extrusionOk="0">
                <a:moveTo>
                  <a:pt x="0" y="0"/>
                </a:moveTo>
                <a:lnTo>
                  <a:pt x="1108980" y="0"/>
                </a:lnTo>
                <a:lnTo>
                  <a:pt x="1108980" y="1049372"/>
                </a:lnTo>
                <a:lnTo>
                  <a:pt x="0" y="1049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Прямоугольник 4"/>
          <p:cNvSpPr/>
          <p:nvPr/>
        </p:nvSpPr>
        <p:spPr>
          <a:xfrm>
            <a:off x="670923" y="267380"/>
            <a:ext cx="72009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школы № 475 — за здоровый образ жизни и национальные цели!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образовательное учреждение активно включилось во Всероссийский физкультурно-спортивный комплекс «Готов к труду и обороне» (ГТО). Учащиеся всех возрастов принимают участие в сдаче нормативов, демонстрируя свою силу, быстроту, выносливость и стремление к самосовершенствованию. Мы гордимся их спортивным духом и личными достижениями!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00" y="0"/>
            <a:ext cx="7728648" cy="10304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3" y="5143500"/>
            <a:ext cx="7534634" cy="50270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DCD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1048619" y="6386377"/>
            <a:ext cx="1252261" cy="1184952"/>
          </a:xfrm>
          <a:custGeom>
            <a:avLst/>
            <a:gdLst/>
            <a:ahLst/>
            <a:cxnLst/>
            <a:rect l="l" t="t" r="r" b="b"/>
            <a:pathLst>
              <a:path w="1252261" h="1184952" extrusionOk="0">
                <a:moveTo>
                  <a:pt x="0" y="0"/>
                </a:moveTo>
                <a:lnTo>
                  <a:pt x="1252261" y="0"/>
                </a:lnTo>
                <a:lnTo>
                  <a:pt x="1252261" y="1184952"/>
                </a:lnTo>
                <a:lnTo>
                  <a:pt x="0" y="1184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Прямоугольник 3"/>
          <p:cNvSpPr/>
          <p:nvPr/>
        </p:nvSpPr>
        <p:spPr>
          <a:xfrm>
            <a:off x="9652784" y="670709"/>
            <a:ext cx="78101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№475 снова в строю!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нашей школы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учебный год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время спортивных побед.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уже традиционно выходит на старт Президентских спортивных игр — главных школьных соревнований страны.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школьного этапа до региональных турниров наши ребята демонстрируют волю к победе в плавании, легкой атлетике,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стритболе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видах. Это больше, чем спорт — это школа характера, командного духа и настоящей гордости за свою школу.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79" y="5329646"/>
            <a:ext cx="6453050" cy="4839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8" y="0"/>
            <a:ext cx="771525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DCD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11027"/>
            <a:ext cx="18288000" cy="10278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5"/>
          <p:cNvGrpSpPr/>
          <p:nvPr/>
        </p:nvGrpSpPr>
        <p:grpSpPr>
          <a:xfrm>
            <a:off x="1065021" y="3234237"/>
            <a:ext cx="7848600" cy="4672739"/>
            <a:chOff x="0" y="-38100"/>
            <a:chExt cx="1323964" cy="753584"/>
          </a:xfrm>
        </p:grpSpPr>
        <p:sp>
          <p:nvSpPr>
            <p:cNvPr id="119" name="Google Shape;119;p15"/>
            <p:cNvSpPr/>
            <p:nvPr/>
          </p:nvSpPr>
          <p:spPr>
            <a:xfrm>
              <a:off x="0" y="0"/>
              <a:ext cx="1323964" cy="715484"/>
            </a:xfrm>
            <a:custGeom>
              <a:avLst/>
              <a:gdLst/>
              <a:ahLst/>
              <a:cxnLst/>
              <a:rect l="l" t="t" r="r" b="b"/>
              <a:pathLst>
                <a:path w="1323964" h="715484" extrusionOk="0">
                  <a:moveTo>
                    <a:pt x="78545" y="0"/>
                  </a:moveTo>
                  <a:lnTo>
                    <a:pt x="1245420" y="0"/>
                  </a:lnTo>
                  <a:cubicBezTo>
                    <a:pt x="1266251" y="0"/>
                    <a:pt x="1286229" y="8275"/>
                    <a:pt x="1300959" y="23005"/>
                  </a:cubicBezTo>
                  <a:cubicBezTo>
                    <a:pt x="1315689" y="37735"/>
                    <a:pt x="1323964" y="57713"/>
                    <a:pt x="1323964" y="78545"/>
                  </a:cubicBezTo>
                  <a:lnTo>
                    <a:pt x="1323964" y="636940"/>
                  </a:lnTo>
                  <a:cubicBezTo>
                    <a:pt x="1323964" y="680319"/>
                    <a:pt x="1288799" y="715484"/>
                    <a:pt x="1245420" y="715484"/>
                  </a:cubicBezTo>
                  <a:lnTo>
                    <a:pt x="78545" y="715484"/>
                  </a:lnTo>
                  <a:cubicBezTo>
                    <a:pt x="35166" y="715484"/>
                    <a:pt x="0" y="680319"/>
                    <a:pt x="0" y="636940"/>
                  </a:cubicBezTo>
                  <a:lnTo>
                    <a:pt x="0" y="78545"/>
                  </a:lnTo>
                  <a:cubicBezTo>
                    <a:pt x="0" y="35166"/>
                    <a:pt x="35166" y="0"/>
                    <a:pt x="78545" y="0"/>
                  </a:cubicBezTo>
                  <a:close/>
                </a:path>
              </a:pathLst>
            </a:custGeom>
            <a:solidFill>
              <a:srgbClr val="2EA9A9"/>
            </a:soli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0" y="-38100"/>
              <a:ext cx="1323964" cy="753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5"/>
          <p:cNvSpPr txBox="1"/>
          <p:nvPr/>
        </p:nvSpPr>
        <p:spPr>
          <a:xfrm>
            <a:off x="1597544" y="3879003"/>
            <a:ext cx="6783553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16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Контроль за питанием в школе — на постоянной основе. Родительская комиссия проверяет работу столовой каждый квартал.</a:t>
            </a:r>
            <a:endParaRPr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15593077" y="8772732"/>
            <a:ext cx="1252261" cy="1184952"/>
          </a:xfrm>
          <a:custGeom>
            <a:avLst/>
            <a:gdLst/>
            <a:ahLst/>
            <a:cxnLst/>
            <a:rect l="l" t="t" r="r" b="b"/>
            <a:pathLst>
              <a:path w="1252261" h="1184952" extrusionOk="0">
                <a:moveTo>
                  <a:pt x="0" y="0"/>
                </a:moveTo>
                <a:lnTo>
                  <a:pt x="1252261" y="0"/>
                </a:lnTo>
                <a:lnTo>
                  <a:pt x="1252261" y="1184952"/>
                </a:lnTo>
                <a:lnTo>
                  <a:pt x="0" y="1184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7" name="Google Shape;127;p15"/>
          <p:cNvSpPr/>
          <p:nvPr/>
        </p:nvSpPr>
        <p:spPr>
          <a:xfrm>
            <a:off x="438891" y="3062397"/>
            <a:ext cx="1252261" cy="1184952"/>
          </a:xfrm>
          <a:custGeom>
            <a:avLst/>
            <a:gdLst/>
            <a:ahLst/>
            <a:cxnLst/>
            <a:rect l="l" t="t" r="r" b="b"/>
            <a:pathLst>
              <a:path w="1252261" h="1184952" extrusionOk="0">
                <a:moveTo>
                  <a:pt x="0" y="0"/>
                </a:moveTo>
                <a:lnTo>
                  <a:pt x="1252261" y="0"/>
                </a:lnTo>
                <a:lnTo>
                  <a:pt x="1252261" y="1184951"/>
                </a:lnTo>
                <a:lnTo>
                  <a:pt x="0" y="1184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31" y="8687008"/>
            <a:ext cx="4088752" cy="1306129"/>
          </a:xfrm>
          <a:prstGeom prst="rect">
            <a:avLst/>
          </a:prstGeom>
        </p:spPr>
      </p:pic>
      <p:sp>
        <p:nvSpPr>
          <p:cNvPr id="12" name="Google Shape;77;p12"/>
          <p:cNvSpPr txBox="1"/>
          <p:nvPr/>
        </p:nvSpPr>
        <p:spPr>
          <a:xfrm>
            <a:off x="890250" y="807139"/>
            <a:ext cx="16507500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4800" b="1" dirty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Культура здорового образа жизни: </a:t>
            </a:r>
            <a:r>
              <a:rPr lang="ru-RU" sz="4800" b="1" dirty="0" smtClean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правильное и вкусное </a:t>
            </a:r>
            <a:r>
              <a:rPr lang="ru-RU" sz="4800" b="1" dirty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сбалансированное питание</a:t>
            </a:r>
            <a:endParaRPr sz="48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295" y="3082948"/>
            <a:ext cx="8845006" cy="4975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DCD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11027"/>
            <a:ext cx="18288000" cy="10278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5"/>
          <p:cNvGrpSpPr/>
          <p:nvPr/>
        </p:nvGrpSpPr>
        <p:grpSpPr>
          <a:xfrm>
            <a:off x="1065021" y="3234237"/>
            <a:ext cx="7848600" cy="4672739"/>
            <a:chOff x="0" y="-38100"/>
            <a:chExt cx="1323964" cy="753584"/>
          </a:xfrm>
        </p:grpSpPr>
        <p:sp>
          <p:nvSpPr>
            <p:cNvPr id="119" name="Google Shape;119;p15"/>
            <p:cNvSpPr/>
            <p:nvPr/>
          </p:nvSpPr>
          <p:spPr>
            <a:xfrm>
              <a:off x="0" y="0"/>
              <a:ext cx="1323964" cy="715484"/>
            </a:xfrm>
            <a:custGeom>
              <a:avLst/>
              <a:gdLst/>
              <a:ahLst/>
              <a:cxnLst/>
              <a:rect l="l" t="t" r="r" b="b"/>
              <a:pathLst>
                <a:path w="1323964" h="715484" extrusionOk="0">
                  <a:moveTo>
                    <a:pt x="78545" y="0"/>
                  </a:moveTo>
                  <a:lnTo>
                    <a:pt x="1245420" y="0"/>
                  </a:lnTo>
                  <a:cubicBezTo>
                    <a:pt x="1266251" y="0"/>
                    <a:pt x="1286229" y="8275"/>
                    <a:pt x="1300959" y="23005"/>
                  </a:cubicBezTo>
                  <a:cubicBezTo>
                    <a:pt x="1315689" y="37735"/>
                    <a:pt x="1323964" y="57713"/>
                    <a:pt x="1323964" y="78545"/>
                  </a:cubicBezTo>
                  <a:lnTo>
                    <a:pt x="1323964" y="636940"/>
                  </a:lnTo>
                  <a:cubicBezTo>
                    <a:pt x="1323964" y="680319"/>
                    <a:pt x="1288799" y="715484"/>
                    <a:pt x="1245420" y="715484"/>
                  </a:cubicBezTo>
                  <a:lnTo>
                    <a:pt x="78545" y="715484"/>
                  </a:lnTo>
                  <a:cubicBezTo>
                    <a:pt x="35166" y="715484"/>
                    <a:pt x="0" y="680319"/>
                    <a:pt x="0" y="636940"/>
                  </a:cubicBezTo>
                  <a:lnTo>
                    <a:pt x="0" y="78545"/>
                  </a:lnTo>
                  <a:cubicBezTo>
                    <a:pt x="0" y="35166"/>
                    <a:pt x="35166" y="0"/>
                    <a:pt x="78545" y="0"/>
                  </a:cubicBezTo>
                  <a:close/>
                </a:path>
              </a:pathLst>
            </a:custGeom>
            <a:solidFill>
              <a:srgbClr val="2EA9A9"/>
            </a:soli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0" y="-38100"/>
              <a:ext cx="1323964" cy="753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5"/>
          <p:cNvSpPr txBox="1"/>
          <p:nvPr/>
        </p:nvSpPr>
        <p:spPr>
          <a:xfrm>
            <a:off x="1597544" y="3879003"/>
            <a:ext cx="6783553" cy="361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16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Забота о здоровье в нашей школе начинается с чистоты. Обязательное правило для всех ребят — мытьё рук перед обедом. Это простой, но самый важный шаг к благополучию и отличному самочувствию.</a:t>
            </a:r>
            <a:endParaRPr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15593077" y="8772732"/>
            <a:ext cx="1252261" cy="1184952"/>
          </a:xfrm>
          <a:custGeom>
            <a:avLst/>
            <a:gdLst/>
            <a:ahLst/>
            <a:cxnLst/>
            <a:rect l="l" t="t" r="r" b="b"/>
            <a:pathLst>
              <a:path w="1252261" h="1184952" extrusionOk="0">
                <a:moveTo>
                  <a:pt x="0" y="0"/>
                </a:moveTo>
                <a:lnTo>
                  <a:pt x="1252261" y="0"/>
                </a:lnTo>
                <a:lnTo>
                  <a:pt x="1252261" y="1184952"/>
                </a:lnTo>
                <a:lnTo>
                  <a:pt x="0" y="1184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7" name="Google Shape;127;p15"/>
          <p:cNvSpPr/>
          <p:nvPr/>
        </p:nvSpPr>
        <p:spPr>
          <a:xfrm>
            <a:off x="438891" y="3062397"/>
            <a:ext cx="1252261" cy="1184952"/>
          </a:xfrm>
          <a:custGeom>
            <a:avLst/>
            <a:gdLst/>
            <a:ahLst/>
            <a:cxnLst/>
            <a:rect l="l" t="t" r="r" b="b"/>
            <a:pathLst>
              <a:path w="1252261" h="1184952" extrusionOk="0">
                <a:moveTo>
                  <a:pt x="0" y="0"/>
                </a:moveTo>
                <a:lnTo>
                  <a:pt x="1252261" y="0"/>
                </a:lnTo>
                <a:lnTo>
                  <a:pt x="1252261" y="1184951"/>
                </a:lnTo>
                <a:lnTo>
                  <a:pt x="0" y="1184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31" y="8687008"/>
            <a:ext cx="4088752" cy="1306129"/>
          </a:xfrm>
          <a:prstGeom prst="rect">
            <a:avLst/>
          </a:prstGeom>
        </p:spPr>
      </p:pic>
      <p:sp>
        <p:nvSpPr>
          <p:cNvPr id="12" name="Google Shape;77;p12"/>
          <p:cNvSpPr txBox="1"/>
          <p:nvPr/>
        </p:nvSpPr>
        <p:spPr>
          <a:xfrm>
            <a:off x="890250" y="807139"/>
            <a:ext cx="16507500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4800" b="1" dirty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</a:t>
            </a:r>
            <a:r>
              <a:rPr lang="ru-RU" sz="4800" b="1" dirty="0" smtClean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ультура </a:t>
            </a:r>
            <a:r>
              <a:rPr lang="ru-RU" sz="4800" b="1" dirty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здорового образа жизни: гигиенический уход</a:t>
            </a:r>
            <a:endParaRPr sz="48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49" y="2181497"/>
            <a:ext cx="5491298" cy="73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DCD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11027"/>
            <a:ext cx="18288000" cy="10278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16"/>
          <p:cNvGrpSpPr/>
          <p:nvPr/>
        </p:nvGrpSpPr>
        <p:grpSpPr>
          <a:xfrm>
            <a:off x="9442224" y="3518844"/>
            <a:ext cx="6131290" cy="5297684"/>
            <a:chOff x="0" y="-38100"/>
            <a:chExt cx="1079447" cy="1043479"/>
          </a:xfrm>
        </p:grpSpPr>
        <p:sp>
          <p:nvSpPr>
            <p:cNvPr id="134" name="Google Shape;134;p16"/>
            <p:cNvSpPr/>
            <p:nvPr/>
          </p:nvSpPr>
          <p:spPr>
            <a:xfrm>
              <a:off x="0" y="0"/>
              <a:ext cx="1079447" cy="1005379"/>
            </a:xfrm>
            <a:custGeom>
              <a:avLst/>
              <a:gdLst/>
              <a:ahLst/>
              <a:cxnLst/>
              <a:rect l="l" t="t" r="r" b="b"/>
              <a:pathLst>
                <a:path w="1079447" h="1005379" extrusionOk="0">
                  <a:moveTo>
                    <a:pt x="83935" y="0"/>
                  </a:moveTo>
                  <a:lnTo>
                    <a:pt x="995512" y="0"/>
                  </a:lnTo>
                  <a:cubicBezTo>
                    <a:pt x="1041868" y="0"/>
                    <a:pt x="1079447" y="37579"/>
                    <a:pt x="1079447" y="83935"/>
                  </a:cubicBezTo>
                  <a:lnTo>
                    <a:pt x="1079447" y="921443"/>
                  </a:lnTo>
                  <a:cubicBezTo>
                    <a:pt x="1079447" y="967799"/>
                    <a:pt x="1041868" y="1005379"/>
                    <a:pt x="995512" y="1005379"/>
                  </a:cubicBezTo>
                  <a:lnTo>
                    <a:pt x="83935" y="1005379"/>
                  </a:lnTo>
                  <a:cubicBezTo>
                    <a:pt x="61674" y="1005379"/>
                    <a:pt x="40325" y="996535"/>
                    <a:pt x="24584" y="980794"/>
                  </a:cubicBezTo>
                  <a:cubicBezTo>
                    <a:pt x="8843" y="965054"/>
                    <a:pt x="0" y="943704"/>
                    <a:pt x="0" y="921443"/>
                  </a:cubicBezTo>
                  <a:lnTo>
                    <a:pt x="0" y="83935"/>
                  </a:lnTo>
                  <a:cubicBezTo>
                    <a:pt x="0" y="37579"/>
                    <a:pt x="37579" y="0"/>
                    <a:pt x="83935" y="0"/>
                  </a:cubicBezTo>
                  <a:close/>
                </a:path>
              </a:pathLst>
            </a:custGeom>
            <a:solidFill>
              <a:srgbClr val="2EA9A9"/>
            </a:soli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-38100"/>
              <a:ext cx="1079447" cy="104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6"/>
          <p:cNvGrpSpPr/>
          <p:nvPr/>
        </p:nvGrpSpPr>
        <p:grpSpPr>
          <a:xfrm>
            <a:off x="1955800" y="3518843"/>
            <a:ext cx="6537690" cy="5304686"/>
            <a:chOff x="0" y="-38100"/>
            <a:chExt cx="1079447" cy="1043479"/>
          </a:xfrm>
        </p:grpSpPr>
        <p:sp>
          <p:nvSpPr>
            <p:cNvPr id="140" name="Google Shape;140;p16"/>
            <p:cNvSpPr/>
            <p:nvPr/>
          </p:nvSpPr>
          <p:spPr>
            <a:xfrm>
              <a:off x="0" y="0"/>
              <a:ext cx="1079447" cy="1005379"/>
            </a:xfrm>
            <a:custGeom>
              <a:avLst/>
              <a:gdLst/>
              <a:ahLst/>
              <a:cxnLst/>
              <a:rect l="l" t="t" r="r" b="b"/>
              <a:pathLst>
                <a:path w="1079447" h="1005379" extrusionOk="0">
                  <a:moveTo>
                    <a:pt x="83935" y="0"/>
                  </a:moveTo>
                  <a:lnTo>
                    <a:pt x="995512" y="0"/>
                  </a:lnTo>
                  <a:cubicBezTo>
                    <a:pt x="1041868" y="0"/>
                    <a:pt x="1079447" y="37579"/>
                    <a:pt x="1079447" y="83935"/>
                  </a:cubicBezTo>
                  <a:lnTo>
                    <a:pt x="1079447" y="921443"/>
                  </a:lnTo>
                  <a:cubicBezTo>
                    <a:pt x="1079447" y="967799"/>
                    <a:pt x="1041868" y="1005379"/>
                    <a:pt x="995512" y="1005379"/>
                  </a:cubicBezTo>
                  <a:lnTo>
                    <a:pt x="83935" y="1005379"/>
                  </a:lnTo>
                  <a:cubicBezTo>
                    <a:pt x="61674" y="1005379"/>
                    <a:pt x="40325" y="996535"/>
                    <a:pt x="24584" y="980794"/>
                  </a:cubicBezTo>
                  <a:cubicBezTo>
                    <a:pt x="8843" y="965054"/>
                    <a:pt x="0" y="943704"/>
                    <a:pt x="0" y="921443"/>
                  </a:cubicBezTo>
                  <a:lnTo>
                    <a:pt x="0" y="83935"/>
                  </a:lnTo>
                  <a:cubicBezTo>
                    <a:pt x="0" y="37579"/>
                    <a:pt x="37579" y="0"/>
                    <a:pt x="83935" y="0"/>
                  </a:cubicBezTo>
                  <a:close/>
                </a:path>
              </a:pathLst>
            </a:custGeom>
            <a:solidFill>
              <a:srgbClr val="2EA9A9"/>
            </a:soli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0" y="-38100"/>
              <a:ext cx="1079447" cy="104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6"/>
          <p:cNvSpPr txBox="1"/>
          <p:nvPr/>
        </p:nvSpPr>
        <p:spPr>
          <a:xfrm>
            <a:off x="647061" y="767739"/>
            <a:ext cx="14926454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3200" b="1" dirty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Здоровье учеников — наш приоритет. Каждое утро мы встречаем ребят, чтобы убедиться, что они начинают учебный день в хорошем самочувствии. Эта утренняя процедура — важный шаг для профилактики заболеваний и создания безопасной среды для всех.</a:t>
            </a:r>
            <a:endParaRPr sz="32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3163285" y="7678974"/>
            <a:ext cx="1252261" cy="1184952"/>
          </a:xfrm>
          <a:custGeom>
            <a:avLst/>
            <a:gdLst/>
            <a:ahLst/>
            <a:cxnLst/>
            <a:rect l="l" t="t" r="r" b="b"/>
            <a:pathLst>
              <a:path w="1252261" h="1184952" extrusionOk="0">
                <a:moveTo>
                  <a:pt x="0" y="0"/>
                </a:moveTo>
                <a:lnTo>
                  <a:pt x="1252261" y="0"/>
                </a:lnTo>
                <a:lnTo>
                  <a:pt x="1252261" y="1184952"/>
                </a:lnTo>
                <a:lnTo>
                  <a:pt x="0" y="1184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1318475" y="662369"/>
            <a:ext cx="891202" cy="843300"/>
          </a:xfrm>
          <a:custGeom>
            <a:avLst/>
            <a:gdLst/>
            <a:ahLst/>
            <a:cxnLst/>
            <a:rect l="l" t="t" r="r" b="b"/>
            <a:pathLst>
              <a:path w="891202" h="843300" extrusionOk="0">
                <a:moveTo>
                  <a:pt x="0" y="0"/>
                </a:moveTo>
                <a:lnTo>
                  <a:pt x="891201" y="0"/>
                </a:lnTo>
                <a:lnTo>
                  <a:pt x="891201" y="843300"/>
                </a:lnTo>
                <a:lnTo>
                  <a:pt x="0" y="843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70" y="4288498"/>
            <a:ext cx="5518323" cy="4138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75" y="4125627"/>
            <a:ext cx="5445490" cy="40841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DCD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1048619" y="6386377"/>
            <a:ext cx="1252261" cy="1184952"/>
          </a:xfrm>
          <a:custGeom>
            <a:avLst/>
            <a:gdLst/>
            <a:ahLst/>
            <a:cxnLst/>
            <a:rect l="l" t="t" r="r" b="b"/>
            <a:pathLst>
              <a:path w="1252261" h="1184952" extrusionOk="0">
                <a:moveTo>
                  <a:pt x="0" y="0"/>
                </a:moveTo>
                <a:lnTo>
                  <a:pt x="1252261" y="0"/>
                </a:lnTo>
                <a:lnTo>
                  <a:pt x="1252261" y="1184952"/>
                </a:lnTo>
                <a:lnTo>
                  <a:pt x="0" y="1184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Прямоугольник 3"/>
          <p:cNvSpPr/>
          <p:nvPr/>
        </p:nvSpPr>
        <p:spPr>
          <a:xfrm>
            <a:off x="9652784" y="670709"/>
            <a:ext cx="7810108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2400" b="1" dirty="0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Культура здорового образа жизни: стрессоустойчивость и профилактика </a:t>
            </a:r>
            <a:r>
              <a:rPr lang="ru-RU" sz="2400" b="1" dirty="0" err="1">
                <a:solidFill>
                  <a:srgbClr val="193E3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дезадаптации</a:t>
            </a:r>
            <a:endParaRPr lang="ru-RU" sz="24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 и уверенность в 5 классе» — под таким девизом школьный психолог проводит специальные занятия для наших новоиспечённых пятиклассников. Цель — помочь каждому ребёнку пройти период адаптации легко, с улыбкой и верой в свои силы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родители принимают активное участие в занятиях со своими детьми!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2" y="4781022"/>
            <a:ext cx="9506945" cy="5364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8" y="448640"/>
            <a:ext cx="7345126" cy="96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043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Market Research Slides   ">
  <a:themeElements>
    <a:clrScheme name="Office">
      <a:dk1>
        <a:srgbClr val="000000"/>
      </a:dk1>
      <a:lt1>
        <a:srgbClr val="FFFFFF"/>
      </a:lt1>
      <a:dk2>
        <a:srgbClr val="2EA9A9"/>
      </a:dk2>
      <a:lt2>
        <a:srgbClr val="5ECDCD"/>
      </a:lt2>
      <a:accent1>
        <a:srgbClr val="84D5D5"/>
      </a:accent1>
      <a:accent2>
        <a:srgbClr val="193E3E"/>
      </a:accent2>
      <a:accent3>
        <a:srgbClr val="61AAAA"/>
      </a:accent3>
      <a:accent4>
        <a:srgbClr val="888888"/>
      </a:accent4>
      <a:accent5>
        <a:srgbClr val="2EA9A9"/>
      </a:accent5>
      <a:accent6>
        <a:srgbClr val="5ECDCD"/>
      </a:accent6>
      <a:hlink>
        <a:srgbClr val="84D5D5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285</Words>
  <Application>Microsoft Office PowerPoint</Application>
  <PresentationFormat>Произвольный</PresentationFormat>
  <Paragraphs>22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Russo One</vt:lpstr>
      <vt:lpstr>Calibri</vt:lpstr>
      <vt:lpstr>Playfair Display</vt:lpstr>
      <vt:lpstr>Playfair Display ExtraBold</vt:lpstr>
      <vt:lpstr>Proxima Nova</vt:lpstr>
      <vt:lpstr>Arial</vt:lpstr>
      <vt:lpstr>Times New Roman</vt:lpstr>
      <vt:lpstr>Simple Market Research Slides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Павел Владимирович Пестерев</cp:lastModifiedBy>
  <cp:revision>12</cp:revision>
  <dcterms:modified xsi:type="dcterms:W3CDTF">2026-01-19T12:29:48Z</dcterms:modified>
</cp:coreProperties>
</file>